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1" r:id="rId4"/>
    <p:sldId id="259" r:id="rId5"/>
    <p:sldId id="262" r:id="rId6"/>
    <p:sldId id="263" r:id="rId7"/>
    <p:sldId id="264" r:id="rId8"/>
    <p:sldId id="269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-104" y="-2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52747-AACE-4AB3-AD6C-7312DB1EC921}" type="datetimeFigureOut">
              <a:rPr lang="en-US" smtClean="0"/>
              <a:t>8/27/13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0BF41-17FD-43F1-B3B5-5D96A472E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8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3853-3188-4398-ABA6-307A6729E8D4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4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07B9-823A-44D3-A830-9795654C6833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4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3463-EF26-4505-A3D6-0AEDC3E83E98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7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6679-7B7E-454E-A95C-517422D3966C}" type="datetime1">
              <a:rPr lang="en-US" smtClean="0"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4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070E-D363-4A9C-B911-D9A463825519}" type="datetime1">
              <a:rPr lang="en-US" smtClean="0"/>
              <a:t>8/27/13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30E1-7F74-4E93-A867-A38B563B8581}" type="datetime1">
              <a:rPr lang="en-US" smtClean="0"/>
              <a:t>8/27/13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9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A8B3-707A-4C07-A3A9-C9341EB252BF}" type="datetime1">
              <a:rPr lang="en-US" smtClean="0"/>
              <a:t>8/27/13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2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16A4-BEE0-4D5E-9504-098B3B1FCA6F}" type="datetime1">
              <a:rPr lang="en-US" smtClean="0"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DDE4-DA66-47F5-B123-60C0B0D7E1BE}" type="datetime1">
              <a:rPr lang="en-US" smtClean="0"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0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7D93-0BE6-4CF8-9B57-C245C6C87181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5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F85E7-6387-462E-9934-6C92A8736218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0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hyperlink" Target="http://www.watertreepress.com/stat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Social Science Research Design and Statistics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2/e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Rovai, Jason D. Baker, and Michael K. Ponton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362201"/>
            <a:ext cx="6781800" cy="19811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One-Sample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-Test</a:t>
            </a: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PowerPoint Prepared by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Michael K. Ponton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Presentation  </a:t>
            </a:r>
            <a:r>
              <a:rPr lang="en-US" dirty="0" smtClean="0">
                <a:latin typeface="Times New Roman"/>
                <a:cs typeface="Times New Roman"/>
              </a:rPr>
              <a:t>©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watertree press logo 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495800"/>
            <a:ext cx="2133600" cy="723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791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IBM</a:t>
            </a:r>
            <a:r>
              <a:rPr lang="en-US" sz="1200" dirty="0">
                <a:latin typeface="Times New Roman"/>
                <a:cs typeface="Times New Roman"/>
              </a:rPr>
              <a:t>®</a:t>
            </a:r>
            <a:r>
              <a:rPr lang="en-US" sz="1200" dirty="0" smtClean="0">
                <a:latin typeface="Times New Roman"/>
                <a:cs typeface="Times New Roman"/>
              </a:rPr>
              <a:t> SPSS</a:t>
            </a:r>
            <a:r>
              <a:rPr lang="en-US" sz="1200" dirty="0">
                <a:latin typeface="Times New Roman"/>
                <a:cs typeface="Times New Roman"/>
              </a:rPr>
              <a:t>®</a:t>
            </a:r>
            <a:r>
              <a:rPr lang="en-US" sz="1200" dirty="0" smtClean="0">
                <a:latin typeface="Times New Roman"/>
                <a:cs typeface="Times New Roman"/>
              </a:rPr>
              <a:t> Screen </a:t>
            </a:r>
            <a:r>
              <a:rPr lang="en-US" sz="1200" dirty="0">
                <a:latin typeface="Times New Roman"/>
                <a:cs typeface="Times New Roman"/>
              </a:rPr>
              <a:t>P</a:t>
            </a:r>
            <a:r>
              <a:rPr lang="en-US" sz="1200" dirty="0" smtClean="0">
                <a:latin typeface="Times New Roman"/>
                <a:cs typeface="Times New Roman"/>
              </a:rPr>
              <a:t>rints </a:t>
            </a:r>
            <a:r>
              <a:rPr lang="en-US" sz="1200" dirty="0">
                <a:latin typeface="Times New Roman"/>
                <a:cs typeface="Times New Roman"/>
              </a:rPr>
              <a:t>Courtesy of International Business Machines Corporation, 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© </a:t>
            </a:r>
            <a:r>
              <a:rPr lang="en-US" sz="1200" dirty="0">
                <a:latin typeface="Times New Roman"/>
                <a:cs typeface="Times New Roman"/>
              </a:rPr>
              <a:t>International Business Machines Corporation.</a:t>
            </a:r>
          </a:p>
        </p:txBody>
      </p:sp>
      <p:pic>
        <p:nvPicPr>
          <p:cNvPr id="7" name="Picture 6" descr="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2759899" cy="356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9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Uses of the One-Sample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-Test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Test the hypothesis that there is no difference between the sample mean 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and a given population mean (</a:t>
            </a:r>
            <a:r>
              <a:rPr lang="en-US" sz="2400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Establish an estimate (i.e., a confidence interval) for the population mean.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02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0" y="2209800"/>
            <a:ext cx="3379013" cy="369332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 smtClean="0"/>
              <a:t>Open the dataset </a:t>
            </a:r>
            <a:r>
              <a:rPr lang="en-US" i="1" dirty="0" err="1" smtClean="0"/>
              <a:t>Motivation.sav</a:t>
            </a:r>
            <a:r>
              <a:rPr lang="en-US" dirty="0" smtClean="0"/>
              <a:t>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2743200"/>
            <a:ext cx="5524500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16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001667"/>
                </a:solidFill>
              </a:rPr>
              <a:t>File available at </a:t>
            </a:r>
            <a:r>
              <a:rPr lang="en-US" dirty="0" smtClean="0">
                <a:solidFill>
                  <a:srgbClr val="001667"/>
                </a:solidFill>
                <a:hlinkClick r:id="rId3"/>
              </a:rPr>
              <a:t>http://www.watertreepress.com/stats</a:t>
            </a:r>
            <a:endParaRPr lang="en-US" dirty="0" smtClean="0">
              <a:solidFill>
                <a:srgbClr val="0016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84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897199" y="2346458"/>
            <a:ext cx="3290644" cy="923330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  Follow the menu as indicated. 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218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77389" y="228600"/>
            <a:ext cx="5662832" cy="1754326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 this example, we will test the following null hypothesis:</a:t>
            </a:r>
          </a:p>
          <a:p>
            <a:pPr algn="ctr"/>
            <a:r>
              <a:rPr lang="en-US" dirty="0" smtClean="0"/>
              <a:t>H</a:t>
            </a:r>
            <a:r>
              <a:rPr lang="en-US" baseline="-25000" dirty="0" smtClean="0"/>
              <a:t>o</a:t>
            </a:r>
            <a:r>
              <a:rPr lang="en-US" dirty="0" smtClean="0"/>
              <a:t>: There is no difference between the sample mean for</a:t>
            </a:r>
            <a:br>
              <a:rPr lang="en-US" dirty="0" smtClean="0"/>
            </a:br>
            <a:r>
              <a:rPr lang="en-US" dirty="0" smtClean="0"/>
              <a:t>the variable </a:t>
            </a:r>
            <a:r>
              <a:rPr lang="en-US" i="1" dirty="0" smtClean="0"/>
              <a:t>Classroom Community</a:t>
            </a:r>
            <a:r>
              <a:rPr lang="en-US" dirty="0" smtClean="0"/>
              <a:t> and </a:t>
            </a:r>
            <a:r>
              <a:rPr lang="en-US" dirty="0" smtClean="0">
                <a:latin typeface="Symbol" pitchFamily="18" charset="2"/>
              </a:rPr>
              <a:t>m </a:t>
            </a:r>
            <a:r>
              <a:rPr lang="en-US" dirty="0" smtClean="0"/>
              <a:t>= 30.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Select and move the </a:t>
            </a:r>
            <a:r>
              <a:rPr lang="en-US" i="1" dirty="0" smtClean="0"/>
              <a:t>Classroom Community </a:t>
            </a:r>
            <a:r>
              <a:rPr lang="en-US" dirty="0" smtClean="0"/>
              <a:t>variable to the</a:t>
            </a:r>
          </a:p>
          <a:p>
            <a:pPr algn="ctr"/>
            <a:r>
              <a:rPr lang="en-US" dirty="0" smtClean="0"/>
              <a:t>Test Variable(s) box.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59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64429" y="1219200"/>
            <a:ext cx="3156185" cy="1200329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 Enter 30 as the Test Value and</a:t>
            </a:r>
          </a:p>
          <a:p>
            <a:pPr algn="ctr"/>
            <a:r>
              <a:rPr lang="en-US" dirty="0"/>
              <a:t>c</a:t>
            </a:r>
            <a:r>
              <a:rPr lang="en-US" dirty="0" smtClean="0"/>
              <a:t>lick OK.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850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12651" y="838200"/>
            <a:ext cx="4776629" cy="1754326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Using a two-tailed level of significance of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 = .05,</a:t>
            </a:r>
          </a:p>
          <a:p>
            <a:pPr algn="ctr"/>
            <a:r>
              <a:rPr lang="en-US" dirty="0" smtClean="0"/>
              <a:t>we reject the null hypothesis (i.e., .017 &lt;= .05) </a:t>
            </a:r>
          </a:p>
          <a:p>
            <a:pPr algn="ctr"/>
            <a:r>
              <a:rPr lang="en-US" dirty="0" smtClean="0"/>
              <a:t>and conclude there is a difference between</a:t>
            </a:r>
          </a:p>
          <a:p>
            <a:pPr algn="ctr"/>
            <a:r>
              <a:rPr lang="en-US" dirty="0" smtClean="0"/>
              <a:t>the sample mean and a population mean of 30.</a:t>
            </a:r>
          </a:p>
          <a:p>
            <a:pPr algn="ctr"/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2819400" y="3733800"/>
            <a:ext cx="762000" cy="4572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50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92048" y="838200"/>
            <a:ext cx="5217839" cy="1754326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 We are 95% confident that the true population mean</a:t>
            </a:r>
          </a:p>
          <a:p>
            <a:pPr algn="ctr"/>
            <a:r>
              <a:rPr lang="en-US" dirty="0"/>
              <a:t>i</a:t>
            </a:r>
            <a:r>
              <a:rPr lang="en-US" dirty="0" smtClean="0"/>
              <a:t>s within the interval 27.89 and 29.79 (i.e., 30-2.11</a:t>
            </a:r>
            <a:br>
              <a:rPr lang="en-US" dirty="0" smtClean="0"/>
            </a:br>
            <a:r>
              <a:rPr lang="en-US" dirty="0" smtClean="0"/>
              <a:t>and 30-.21); that is, CI</a:t>
            </a:r>
            <a:r>
              <a:rPr lang="en-US" baseline="-25000" dirty="0" smtClean="0"/>
              <a:t>95</a:t>
            </a:r>
            <a:r>
              <a:rPr lang="en-US" dirty="0" smtClean="0"/>
              <a:t> = (27.89, 29.79) for the</a:t>
            </a:r>
            <a:br>
              <a:rPr lang="en-US" dirty="0" smtClean="0"/>
            </a:br>
            <a:r>
              <a:rPr lang="en-US" dirty="0" smtClean="0"/>
              <a:t>95% confidence interval.</a:t>
            </a:r>
          </a:p>
          <a:p>
            <a:pPr algn="ctr"/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3897088" y="3733800"/>
            <a:ext cx="1284512" cy="4572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1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End of Presentation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87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382</Words>
  <Application>Microsoft Macintosh PowerPoint</Application>
  <PresentationFormat>On-screen Show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Social Science Research Design and Statistics, 2/e Alfred P. Rovai, Jason D. Baker, and Michael K. Ponton</vt:lpstr>
      <vt:lpstr>Uses of the One-Sample T-Test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Watertree Press LLC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Michael Ponton</dc:creator>
  <cp:keywords/>
  <dc:description/>
  <cp:lastModifiedBy>Alfred Rovai</cp:lastModifiedBy>
  <cp:revision>18</cp:revision>
  <dcterms:created xsi:type="dcterms:W3CDTF">2013-06-04T13:30:25Z</dcterms:created>
  <dcterms:modified xsi:type="dcterms:W3CDTF">2013-08-27T09:55:08Z</dcterms:modified>
  <cp:category/>
</cp:coreProperties>
</file>